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6"/>
  </p:notesMasterIdLst>
  <p:handoutMasterIdLst>
    <p:handoutMasterId r:id="rId27"/>
  </p:handoutMasterIdLst>
  <p:sldIdLst>
    <p:sldId id="312" r:id="rId4"/>
    <p:sldId id="314" r:id="rId5"/>
    <p:sldId id="319" r:id="rId6"/>
    <p:sldId id="315" r:id="rId7"/>
    <p:sldId id="355" r:id="rId8"/>
    <p:sldId id="340" r:id="rId9"/>
    <p:sldId id="339" r:id="rId10"/>
    <p:sldId id="342" r:id="rId11"/>
    <p:sldId id="331" r:id="rId12"/>
    <p:sldId id="341" r:id="rId13"/>
    <p:sldId id="323" r:id="rId14"/>
    <p:sldId id="343" r:id="rId15"/>
    <p:sldId id="344" r:id="rId16"/>
    <p:sldId id="345" r:id="rId17"/>
    <p:sldId id="332" r:id="rId18"/>
    <p:sldId id="346" r:id="rId19"/>
    <p:sldId id="347" r:id="rId20"/>
    <p:sldId id="348" r:id="rId21"/>
    <p:sldId id="352" r:id="rId22"/>
    <p:sldId id="349" r:id="rId23"/>
    <p:sldId id="350" r:id="rId24"/>
    <p:sldId id="354" r:id="rId25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7" autoAdjust="0"/>
    <p:restoredTop sz="96395" autoAdjust="0"/>
  </p:normalViewPr>
  <p:slideViewPr>
    <p:cSldViewPr showGuides="1">
      <p:cViewPr varScale="1">
        <p:scale>
          <a:sx n="117" d="100"/>
          <a:sy n="117" d="100"/>
        </p:scale>
        <p:origin x="79" y="699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2250"/>
            <a:ext cx="1350988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2845275"/>
            <a:ext cx="6678518" cy="1037123"/>
          </a:xfrm>
        </p:spPr>
        <p:txBody>
          <a:bodyPr>
            <a:normAutofit/>
          </a:bodyPr>
          <a:lstStyle/>
          <a:p>
            <a:r>
              <a:rPr lang="ru-RU" dirty="0"/>
              <a:t>Страница проекта «Стена Памяти»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A2167D-AA04-EF7F-66E6-B6C76825D5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7" t="18884" r="-127" b="3004"/>
          <a:stretch/>
        </p:blipFill>
        <p:spPr>
          <a:xfrm>
            <a:off x="1439652" y="87474"/>
            <a:ext cx="7596844" cy="3276363"/>
          </a:xfrm>
        </p:spPr>
      </p:pic>
    </p:spTree>
    <p:extLst>
      <p:ext uri="{BB962C8B-B14F-4D97-AF65-F5344CB8AC3E}">
        <p14:creationId xmlns:p14="http://schemas.microsoft.com/office/powerpoint/2010/main" val="40452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543858"/>
            <a:ext cx="6678518" cy="1037123"/>
          </a:xfrm>
        </p:spPr>
        <p:txBody>
          <a:bodyPr>
            <a:normAutofit fontScale="90000"/>
          </a:bodyPr>
          <a:lstStyle/>
          <a:p>
            <a:r>
              <a:rPr lang="ru-RU" dirty="0"/>
              <a:t>Внутристудийное наставничество – неотъемлемая часть образовательного процесса Образцового детского коллектива студии компьютерной графики «Вектор»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5A7C9D-13F4-F551-4090-26E16E2B12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314" t="11489" r="314" b="30997"/>
          <a:stretch/>
        </p:blipFill>
        <p:spPr>
          <a:xfrm>
            <a:off x="1439652" y="87474"/>
            <a:ext cx="7596844" cy="3276363"/>
          </a:xfrm>
        </p:spPr>
      </p:pic>
    </p:spTree>
    <p:extLst>
      <p:ext uri="{BB962C8B-B14F-4D97-AF65-F5344CB8AC3E}">
        <p14:creationId xmlns:p14="http://schemas.microsoft.com/office/powerpoint/2010/main" val="29857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543858"/>
            <a:ext cx="6678518" cy="1037123"/>
          </a:xfrm>
        </p:spPr>
        <p:txBody>
          <a:bodyPr>
            <a:normAutofit fontScale="90000"/>
          </a:bodyPr>
          <a:lstStyle/>
          <a:p>
            <a:r>
              <a:rPr lang="ru-RU" dirty="0"/>
              <a:t>Внутристудийное наставничество – неотъемлемая часть образовательного процесса Образцового детского коллектива студии компьютерной графики «Вектор»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A6B3C0-D27F-3A32-F011-DB5EC1665A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601" b="176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61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543858"/>
            <a:ext cx="6678518" cy="1037123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Выпускница студии «Вектор» Влада Лесовая, студентка Инженерной школы одежды, на встрече с учениками студии, проходившей в рамках проекта «Наставничество»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3F4288-B8B0-DE89-ABC2-E3DF77DF6D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603" b="176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01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543858"/>
            <a:ext cx="6678518" cy="1037123"/>
          </a:xfrm>
        </p:spPr>
        <p:txBody>
          <a:bodyPr>
            <a:normAutofit/>
          </a:bodyPr>
          <a:lstStyle/>
          <a:p>
            <a:r>
              <a:rPr lang="ru-RU" dirty="0"/>
              <a:t>В студии «Вектор» традиционно проходят мастер-классы для родителей с детьми, где ученики также выступают в качестве наставников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5C49E3-A007-B8C3-0A9C-965A37845C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74" t="14250" r="-474" b="20914"/>
          <a:stretch/>
        </p:blipFill>
        <p:spPr>
          <a:xfrm>
            <a:off x="1439652" y="87474"/>
            <a:ext cx="7596844" cy="3276363"/>
          </a:xfrm>
        </p:spPr>
      </p:pic>
    </p:spTree>
    <p:extLst>
      <p:ext uri="{BB962C8B-B14F-4D97-AF65-F5344CB8AC3E}">
        <p14:creationId xmlns:p14="http://schemas.microsoft.com/office/powerpoint/2010/main" val="194599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660" y="159482"/>
            <a:ext cx="2772308" cy="1014103"/>
          </a:xfrm>
        </p:spPr>
        <p:txBody>
          <a:bodyPr>
            <a:normAutofit fontScale="90000"/>
          </a:bodyPr>
          <a:lstStyle/>
          <a:p>
            <a:r>
              <a:rPr lang="ru-RU" dirty="0"/>
              <a:t>Творческие работы учащихся студии «Вектор»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1691681" y="4426665"/>
            <a:ext cx="2700299" cy="593357"/>
          </a:xfrm>
        </p:spPr>
        <p:txBody>
          <a:bodyPr>
            <a:normAutofit/>
          </a:bodyPr>
          <a:lstStyle/>
          <a:p>
            <a:pPr algn="r"/>
            <a:r>
              <a:rPr lang="ru-RU" dirty="0" err="1"/>
              <a:t>Шарипо</a:t>
            </a:r>
            <a:r>
              <a:rPr lang="ru-RU" dirty="0"/>
              <a:t> Матвей, 12 лет</a:t>
            </a:r>
          </a:p>
          <a:p>
            <a:pPr algn="r"/>
            <a:r>
              <a:rPr lang="ru-RU" dirty="0"/>
              <a:t>Блокадный натюрморт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8C3E71-90D9-953F-9425-429AD1F3D130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/>
          <a:srcRect t="5996" b="5996"/>
          <a:stretch>
            <a:fillRect/>
          </a:stretch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94CBBB-AE32-4B44-F26F-109E5B617D6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3"/>
          <a:srcRect l="-297" t="7129" r="-350" b="3097"/>
          <a:stretch/>
        </p:blipFill>
        <p:spPr>
          <a:xfrm>
            <a:off x="4588063" y="54588"/>
            <a:ext cx="4555937" cy="2540742"/>
          </a:xfrm>
        </p:spPr>
      </p:pic>
      <p:sp>
        <p:nvSpPr>
          <p:cNvPr id="14" name="Объект 3">
            <a:extLst>
              <a:ext uri="{FF2B5EF4-FFF2-40B4-BE49-F238E27FC236}">
                <a16:creationId xmlns:a16="http://schemas.microsoft.com/office/drawing/2014/main" id="{60682BC5-F619-FD68-47FF-18837EF2AE9E}"/>
              </a:ext>
            </a:extLst>
          </p:cNvPr>
          <p:cNvSpPr txBox="1">
            <a:spLocks/>
          </p:cNvSpPr>
          <p:nvPr/>
        </p:nvSpPr>
        <p:spPr>
          <a:xfrm>
            <a:off x="1735716" y="2139702"/>
            <a:ext cx="2700299" cy="593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>
                <a:tab pos="179388" algn="l"/>
              </a:tabLs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tabLst>
                <a:tab pos="357188" algn="l"/>
              </a:tabLs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/>
              <a:t>Янчев Макар, 14 лет</a:t>
            </a:r>
          </a:p>
          <a:p>
            <a:pPr algn="r"/>
            <a:r>
              <a:rPr lang="ru-RU" dirty="0"/>
              <a:t>День Победы</a:t>
            </a:r>
          </a:p>
        </p:txBody>
      </p:sp>
    </p:spTree>
    <p:extLst>
      <p:ext uri="{BB962C8B-B14F-4D97-AF65-F5344CB8AC3E}">
        <p14:creationId xmlns:p14="http://schemas.microsoft.com/office/powerpoint/2010/main" val="33852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962" y="2518455"/>
            <a:ext cx="6678518" cy="756084"/>
          </a:xfrm>
        </p:spPr>
        <p:txBody>
          <a:bodyPr>
            <a:normAutofit/>
          </a:bodyPr>
          <a:lstStyle/>
          <a:p>
            <a:r>
              <a:rPr lang="ru-RU" dirty="0"/>
              <a:t>Встреча учащихся студии «Вектор» и учащихся хора «Лира» в рамках проекта Наставничество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155D9C-A4AF-DB54-4BAE-C97A3153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72" b="5372"/>
          <a:stretch>
            <a:fillRect/>
          </a:stretch>
        </p:blipFill>
        <p:spPr>
          <a:xfrm>
            <a:off x="1439652" y="106186"/>
            <a:ext cx="3756192" cy="22322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F5A79C-C880-5CD5-6F9D-80C0C9FC7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89" b="5389"/>
          <a:stretch>
            <a:fillRect/>
          </a:stretch>
        </p:blipFill>
        <p:spPr>
          <a:xfrm>
            <a:off x="5301011" y="106186"/>
            <a:ext cx="3756192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962" y="2518455"/>
            <a:ext cx="6678518" cy="756084"/>
          </a:xfrm>
        </p:spPr>
        <p:txBody>
          <a:bodyPr>
            <a:normAutofit/>
          </a:bodyPr>
          <a:lstStyle/>
          <a:p>
            <a:r>
              <a:rPr lang="ru-RU" dirty="0"/>
              <a:t>Встреча учащихся студии «Вектор» и учащихся хора «Лира» в рамках проекта Наставничество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B966C-B5F2-E712-8837-D33E334FE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68" b="5368"/>
          <a:stretch>
            <a:fillRect/>
          </a:stretch>
        </p:blipFill>
        <p:spPr>
          <a:xfrm>
            <a:off x="1465962" y="106186"/>
            <a:ext cx="3756192" cy="22322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F1AA3B-C2A9-C30B-4EFF-F833AAE1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6" t="5005" r="-269" b="23865"/>
          <a:stretch/>
        </p:blipFill>
        <p:spPr>
          <a:xfrm>
            <a:off x="5292080" y="102383"/>
            <a:ext cx="3723685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962" y="2518455"/>
            <a:ext cx="6678518" cy="756084"/>
          </a:xfrm>
        </p:spPr>
        <p:txBody>
          <a:bodyPr>
            <a:normAutofit/>
          </a:bodyPr>
          <a:lstStyle/>
          <a:p>
            <a:r>
              <a:rPr lang="ru-RU" dirty="0"/>
              <a:t>Встреча учащихся студии «Вектор» и учащихся хора «Лира» в рамках проекта Наставничество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76F7E-1F26-F66A-6667-E2957436C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" t="6587" b="6125"/>
          <a:stretch/>
        </p:blipFill>
        <p:spPr>
          <a:xfrm>
            <a:off x="5256076" y="248780"/>
            <a:ext cx="3575465" cy="21429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59F10F-E945-B02D-F9CB-C922E5BB8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0" b="5694"/>
          <a:stretch/>
        </p:blipFill>
        <p:spPr>
          <a:xfrm>
            <a:off x="1583668" y="248780"/>
            <a:ext cx="3531479" cy="21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3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2908819"/>
            <a:ext cx="7596844" cy="518560"/>
          </a:xfrm>
        </p:spPr>
        <p:txBody>
          <a:bodyPr>
            <a:normAutofit/>
          </a:bodyPr>
          <a:lstStyle/>
          <a:p>
            <a:r>
              <a:rPr lang="ru-RU" dirty="0"/>
              <a:t>Оформление страничек «Стены памяти»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31794F-AF75-9DF0-62C6-ED2100FB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123478"/>
            <a:ext cx="3480282" cy="2610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7E6DE3-460F-D05F-440F-AD705BED3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52" y="123478"/>
            <a:ext cx="3480282" cy="26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/>
              <a:t>Межстудийное</a:t>
            </a:r>
            <a:r>
              <a:rPr lang="ru-RU" sz="2000" dirty="0"/>
              <a:t> взаимодействие в решении важнейших задач патриотического воспитания школьников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2715766"/>
            <a:ext cx="3892522" cy="1980219"/>
          </a:xfrm>
        </p:spPr>
        <p:txBody>
          <a:bodyPr>
            <a:normAutofit/>
          </a:bodyPr>
          <a:lstStyle/>
          <a:p>
            <a:r>
              <a:rPr lang="ru-RU" dirty="0"/>
              <a:t>Дмитриева </a:t>
            </a:r>
            <a:r>
              <a:rPr lang="ru-RU" dirty="0" err="1"/>
              <a:t>Эльви</a:t>
            </a:r>
            <a:r>
              <a:rPr lang="ru-RU" dirty="0"/>
              <a:t> Яковлевна</a:t>
            </a:r>
            <a:br>
              <a:rPr lang="ru-RU" dirty="0"/>
            </a:br>
            <a:r>
              <a:rPr lang="ru-RU" sz="1000" i="1" dirty="0"/>
              <a:t>Педагог дополнительного образования</a:t>
            </a:r>
          </a:p>
          <a:p>
            <a:r>
              <a:rPr lang="ru-RU" dirty="0"/>
              <a:t>Попова Ольга Ивановна </a:t>
            </a:r>
            <a:br>
              <a:rPr lang="ru-RU" sz="1000" i="1" dirty="0"/>
            </a:br>
            <a:r>
              <a:rPr lang="ru-RU" sz="1000" i="1" dirty="0"/>
              <a:t>Педагог дополнительного образования</a:t>
            </a:r>
          </a:p>
          <a:p>
            <a:r>
              <a:rPr lang="ru-RU" dirty="0"/>
              <a:t>Александрова Анастасия</a:t>
            </a:r>
            <a:br>
              <a:rPr lang="ru-RU" sz="1000" i="1" dirty="0"/>
            </a:br>
            <a:r>
              <a:rPr lang="ru-RU" sz="1000" i="1" dirty="0"/>
              <a:t>Учащаяся студии компьютерной графики «Вектор»</a:t>
            </a:r>
          </a:p>
          <a:p>
            <a:r>
              <a:rPr lang="ru-RU" dirty="0" err="1"/>
              <a:t>Животарева</a:t>
            </a:r>
            <a:r>
              <a:rPr lang="ru-RU" dirty="0"/>
              <a:t> Полина</a:t>
            </a:r>
          </a:p>
          <a:p>
            <a:pPr>
              <a:spcBef>
                <a:spcPts val="0"/>
              </a:spcBef>
            </a:pPr>
            <a:r>
              <a:rPr lang="ru-RU" sz="1000" i="1" dirty="0"/>
              <a:t>Учащаяся хора «Лира»</a:t>
            </a:r>
          </a:p>
          <a:p>
            <a:endParaRPr lang="ru-RU" sz="1000" i="1" dirty="0"/>
          </a:p>
          <a:p>
            <a:endParaRPr lang="ru-RU" sz="1000" i="1" dirty="0"/>
          </a:p>
          <a:p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3C78C-FBC3-373A-0BA3-79FAC412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41" y="5558"/>
            <a:ext cx="1758800" cy="2638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A7C0BE-ECFB-391F-7696-4F6EF5231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00" r="18801"/>
          <a:stretch/>
        </p:blipFill>
        <p:spPr>
          <a:xfrm rot="5400000">
            <a:off x="2050581" y="2635688"/>
            <a:ext cx="2871369" cy="21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962" y="2518455"/>
            <a:ext cx="6678518" cy="756084"/>
          </a:xfrm>
        </p:spPr>
        <p:txBody>
          <a:bodyPr>
            <a:normAutofit/>
          </a:bodyPr>
          <a:lstStyle/>
          <a:p>
            <a:r>
              <a:rPr lang="ru-RU" dirty="0"/>
              <a:t>Встреча учащихся студии «Вектор» и учащихся хора «Лира» в рамках проекта Наставничество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F2593-D33D-FA4E-34CC-B150BD79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68" b="5368"/>
          <a:stretch>
            <a:fillRect/>
          </a:stretch>
        </p:blipFill>
        <p:spPr>
          <a:xfrm>
            <a:off x="1583668" y="411510"/>
            <a:ext cx="3513857" cy="2088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A14BEA-74A8-F83A-325A-26AA23E0E0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89" b="5389"/>
          <a:stretch>
            <a:fillRect/>
          </a:stretch>
        </p:blipFill>
        <p:spPr>
          <a:xfrm>
            <a:off x="5202693" y="411510"/>
            <a:ext cx="3513857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962" y="2518455"/>
            <a:ext cx="6678518" cy="756084"/>
          </a:xfrm>
        </p:spPr>
        <p:txBody>
          <a:bodyPr>
            <a:normAutofit/>
          </a:bodyPr>
          <a:lstStyle/>
          <a:p>
            <a:r>
              <a:rPr lang="ru-RU" dirty="0"/>
              <a:t>Встреча учащихся студии «Вектор» и учащихся хора «Лира» в рамках проекта Наставничество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E559BF-CA1D-9CA7-264C-A860DF67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3" r="5308"/>
          <a:stretch/>
        </p:blipFill>
        <p:spPr>
          <a:xfrm>
            <a:off x="5508104" y="231490"/>
            <a:ext cx="3456384" cy="2160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845180-6F64-49E5-362E-6ACB45D20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1" t="5374" r="17356" b="25476"/>
          <a:stretch/>
        </p:blipFill>
        <p:spPr>
          <a:xfrm>
            <a:off x="1547664" y="231490"/>
            <a:ext cx="382779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71550"/>
            <a:ext cx="3060340" cy="2681413"/>
          </a:xfrm>
        </p:spPr>
        <p:txBody>
          <a:bodyPr>
            <a:noAutofit/>
          </a:bodyPr>
          <a:lstStyle/>
          <a:p>
            <a:r>
              <a:rPr lang="ru-RU" sz="1600" dirty="0"/>
              <a:t>Учащиеся коллективов хоровой и компьютерной студий - активные участники</a:t>
            </a:r>
            <a:br>
              <a:rPr lang="ru-RU" sz="1600" dirty="0"/>
            </a:br>
            <a:r>
              <a:rPr lang="ru-RU" sz="1600" dirty="0"/>
              <a:t>акций, мероприятий, выставок и концертов Центра творчества и образования,  посвященных патриотической направленности </a:t>
            </a:r>
            <a:br>
              <a:rPr lang="ru-RU" sz="1600" dirty="0">
                <a:highlight>
                  <a:srgbClr val="FFFF00"/>
                </a:highlight>
              </a:rPr>
            </a:br>
            <a:br>
              <a:rPr lang="ru-RU" sz="1600" dirty="0">
                <a:highlight>
                  <a:srgbClr val="FFFF00"/>
                </a:highlight>
              </a:rPr>
            </a:br>
            <a:endParaRPr lang="ru-RU" sz="1600" dirty="0">
              <a:highlight>
                <a:srgbClr val="FFFF00"/>
              </a:highligh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CED067-9207-5ADA-B7DC-E8B2EEE14A7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17153" r="17153"/>
          <a:stretch>
            <a:fillRect/>
          </a:stretch>
        </p:blipFill>
        <p:spPr/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ED90A5-C985-4D09-0F94-6423EFDE661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3"/>
          <a:srcRect l="42532" t="611" r="8670" b="-611"/>
          <a:stretch/>
        </p:blipFill>
        <p:spPr>
          <a:xfrm>
            <a:off x="6912768" y="0"/>
            <a:ext cx="2231232" cy="2571750"/>
          </a:xfr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61E37B5-B28D-E596-BB16-6161763CB75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4"/>
          <a:srcRect l="11869" t="20438" r="26694" b="28883"/>
          <a:stretch/>
        </p:blipFill>
        <p:spPr>
          <a:xfrm>
            <a:off x="4588063" y="2643758"/>
            <a:ext cx="4555937" cy="2499742"/>
          </a:xfrm>
        </p:spPr>
      </p:pic>
    </p:spTree>
    <p:extLst>
      <p:ext uri="{BB962C8B-B14F-4D97-AF65-F5344CB8AC3E}">
        <p14:creationId xmlns:p14="http://schemas.microsoft.com/office/powerpoint/2010/main" val="27073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660" y="0"/>
            <a:ext cx="5220580" cy="2700300"/>
          </a:xfrm>
        </p:spPr>
        <p:txBody>
          <a:bodyPr>
            <a:noAutofit/>
          </a:bodyPr>
          <a:lstStyle/>
          <a:p>
            <a:r>
              <a:rPr lang="ru-RU" sz="1800" b="1" dirty="0"/>
              <a:t>Опыт реализации программы Наставничества в рамках </a:t>
            </a:r>
            <a:r>
              <a:rPr lang="ru-RU" sz="1800" b="1" dirty="0" err="1"/>
              <a:t>межстудийного</a:t>
            </a:r>
            <a:r>
              <a:rPr lang="ru-RU" sz="1800" b="1" dirty="0"/>
              <a:t> взаимодействия коллективов Центра творчества и образования Фрунзенского района Санкт-Петербурга – </a:t>
            </a:r>
            <a:br>
              <a:rPr lang="ru-RU" sz="1800" b="1" dirty="0"/>
            </a:br>
            <a:r>
              <a:rPr lang="ru-RU" sz="1800" b="1" dirty="0"/>
              <a:t>хора «Лира» и Образцового детского коллектива студии компьютерной </a:t>
            </a:r>
            <a:br>
              <a:rPr lang="ru-RU" sz="1800" b="1" dirty="0"/>
            </a:br>
            <a:r>
              <a:rPr lang="ru-RU" sz="1800" b="1" dirty="0"/>
              <a:t>графики «Вектор».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EF33DA8-3844-1D8E-5133-476A0439EF55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 rotWithShape="1">
          <a:blip r:embed="rId2"/>
          <a:srcRect l="-324" t="10173" r="324" b="19765"/>
          <a:stretch/>
        </p:blipFill>
        <p:spPr>
          <a:xfrm>
            <a:off x="7069596" y="2653967"/>
            <a:ext cx="3780420" cy="3782276"/>
          </a:xfr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86F79DC-7266-25E4-C7B4-A26208A9B417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 rotWithShape="1">
          <a:blip r:embed="rId3"/>
          <a:srcRect l="20895" t="-1355" r="5359" b="-9241"/>
          <a:stretch/>
        </p:blipFill>
        <p:spPr>
          <a:xfrm flipH="1">
            <a:off x="3226532" y="2653967"/>
            <a:ext cx="3780420" cy="3782276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6DAF71-2041-A666-757A-4D22A7716BF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4"/>
          <a:srcRect l="-6207" t="-47998" r="-91907" b="-1148"/>
          <a:stretch/>
        </p:blipFill>
        <p:spPr>
          <a:xfrm>
            <a:off x="7081842" y="-1200317"/>
            <a:ext cx="3780420" cy="378227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7736AD-2F27-C354-5DF2-902FFDBD464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5"/>
          <a:srcRect l="28787" r="15013"/>
          <a:stretch/>
        </p:blipFill>
        <p:spPr>
          <a:xfrm>
            <a:off x="5148064" y="726825"/>
            <a:ext cx="3780420" cy="3782276"/>
          </a:xfrm>
        </p:spPr>
      </p:pic>
    </p:spTree>
    <p:extLst>
      <p:ext uri="{BB962C8B-B14F-4D97-AF65-F5344CB8AC3E}">
        <p14:creationId xmlns:p14="http://schemas.microsoft.com/office/powerpoint/2010/main" val="13780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Задачи наставничества в детском коллективе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развитие мотивации к творческой реализации в различных видах деятельности и</a:t>
            </a:r>
            <a:r>
              <a:rPr lang="ru-RU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итог - создание для учащихся ситуаций успеха в процессе их участия в фестивалях, конкурсах, проектах.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воспитание патриотических, гражданственных, семейных ценностей у молодежи;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содействие формированию думающего и чувствующего, нравственно и физически здорового человека, готового к активной творческой, социальной деятельности;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побуждение стремления к развитию и проявлению личностного потенциала.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34553"/>
            <a:ext cx="2772308" cy="1014103"/>
          </a:xfrm>
        </p:spPr>
        <p:txBody>
          <a:bodyPr>
            <a:noAutofit/>
          </a:bodyPr>
          <a:lstStyle/>
          <a:p>
            <a:r>
              <a:rPr lang="ru-RU" sz="1600" dirty="0"/>
              <a:t>Воспитательные мероприятия хора «Лира»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89E3E6-D8F6-039E-522D-41BB67CE1F29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/>
          <a:srcRect t="8849" b="8849"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123B90-E94B-DE1C-E8A9-D2491F7A1A0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t="17570" b="17570"/>
          <a:stretch>
            <a:fillRect/>
          </a:stretch>
        </p:blipFill>
        <p:spPr/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0F4A367-CEE8-4F94-668F-E72B41BC24D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4"/>
          <a:srcRect t="4150" b="31576"/>
          <a:stretch/>
        </p:blipFill>
        <p:spPr>
          <a:xfrm>
            <a:off x="4588063" y="0"/>
            <a:ext cx="2252189" cy="2571750"/>
          </a:xfrm>
        </p:spPr>
      </p:pic>
    </p:spTree>
    <p:extLst>
      <p:ext uri="{BB962C8B-B14F-4D97-AF65-F5344CB8AC3E}">
        <p14:creationId xmlns:p14="http://schemas.microsoft.com/office/powerpoint/2010/main" val="34512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261796"/>
            <a:ext cx="2547209" cy="562367"/>
          </a:xfrm>
        </p:spPr>
        <p:txBody>
          <a:bodyPr>
            <a:no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Хоровой проект Музыкальный мост 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867588-A69A-9A9A-6905-A96EF876D8A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/>
          <a:srcRect t="1220" b="17280"/>
          <a:stretch/>
        </p:blipFill>
        <p:spPr>
          <a:xfrm>
            <a:off x="3752121" y="2661681"/>
            <a:ext cx="5386200" cy="2468786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7E130E-ED7E-936F-ABFB-57734134333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27185" t="4255" r="5551" b="6146"/>
          <a:stretch/>
        </p:blipFill>
        <p:spPr>
          <a:xfrm>
            <a:off x="5652120" y="2891"/>
            <a:ext cx="3486201" cy="261266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08EC42-0325-9C4F-E4ED-E28787FFC88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4"/>
          <a:srcRect l="-1103" r="-1"/>
          <a:stretch/>
        </p:blipFill>
        <p:spPr>
          <a:xfrm>
            <a:off x="3752121" y="15466"/>
            <a:ext cx="1863995" cy="2611396"/>
          </a:xfrm>
        </p:spPr>
      </p:pic>
    </p:spTree>
    <p:extLst>
      <p:ext uri="{BB962C8B-B14F-4D97-AF65-F5344CB8AC3E}">
        <p14:creationId xmlns:p14="http://schemas.microsoft.com/office/powerpoint/2010/main" val="37856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2908819"/>
            <a:ext cx="7596844" cy="518560"/>
          </a:xfrm>
        </p:spPr>
        <p:txBody>
          <a:bodyPr>
            <a:normAutofit/>
          </a:bodyPr>
          <a:lstStyle/>
          <a:p>
            <a:r>
              <a:rPr lang="ru-RU" dirty="0"/>
              <a:t>Проект патриотической направленности «Наша память»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15F5B9-7C86-BB47-E38D-C6530105D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" r="121" b="282"/>
          <a:stretch/>
        </p:blipFill>
        <p:spPr>
          <a:xfrm>
            <a:off x="1511660" y="267494"/>
            <a:ext cx="3513857" cy="26282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474A9A-0C5D-4544-0A96-272C9743D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9" t="-1559" r="329" b="1690"/>
          <a:stretch/>
        </p:blipFill>
        <p:spPr>
          <a:xfrm>
            <a:off x="5121423" y="231490"/>
            <a:ext cx="3513857" cy="263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2544519"/>
            <a:ext cx="7308812" cy="569071"/>
          </a:xfrm>
        </p:spPr>
        <p:txBody>
          <a:bodyPr>
            <a:normAutofit/>
          </a:bodyPr>
          <a:lstStyle/>
          <a:p>
            <a:r>
              <a:rPr lang="ru-RU" dirty="0"/>
              <a:t>Социально-творческие связи хорового коллектива Лира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77241C-5206-B4E9-7AF6-DB6226F50B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302" t="6865" b="6865"/>
          <a:stretch/>
        </p:blipFill>
        <p:spPr>
          <a:xfrm>
            <a:off x="4009223" y="195486"/>
            <a:ext cx="4975839" cy="234026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362" b="4851"/>
          <a:stretch/>
        </p:blipFill>
        <p:spPr>
          <a:xfrm>
            <a:off x="1511660" y="210045"/>
            <a:ext cx="241226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2845275"/>
            <a:ext cx="6678518" cy="1037123"/>
          </a:xfrm>
        </p:spPr>
        <p:txBody>
          <a:bodyPr>
            <a:normAutofit/>
          </a:bodyPr>
          <a:lstStyle/>
          <a:p>
            <a:r>
              <a:rPr lang="ru-RU" dirty="0"/>
              <a:t>Страница проекта «Стена Памяти»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84244E-3D3E-2892-EBB6-E971875735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74" t="9442" r="-474" b="846"/>
          <a:stretch/>
        </p:blipFill>
        <p:spPr>
          <a:xfrm>
            <a:off x="1439652" y="87474"/>
            <a:ext cx="7596844" cy="3276363"/>
          </a:xfrm>
        </p:spPr>
      </p:pic>
    </p:spTree>
    <p:extLst>
      <p:ext uri="{BB962C8B-B14F-4D97-AF65-F5344CB8AC3E}">
        <p14:creationId xmlns:p14="http://schemas.microsoft.com/office/powerpoint/2010/main" val="26837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12837</TotalTime>
  <Words>413</Words>
  <Application>Microsoft Office PowerPoint</Application>
  <PresentationFormat>Экран (16:9)</PresentationFormat>
  <Paragraphs>56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Тема Office</vt:lpstr>
      <vt:lpstr>Презентация PowerPoint</vt:lpstr>
      <vt:lpstr>Межстудийное взаимодействие в решении важнейших задач патриотического воспитания школьников</vt:lpstr>
      <vt:lpstr>Опыт реализации программы Наставничества в рамках межстудийного взаимодействия коллективов Центра творчества и образования Фрунзенского района Санкт-Петербурга –  хора «Лира» и Образцового детского коллектива студии компьютерной  графики «Вектор».</vt:lpstr>
      <vt:lpstr>Задачи наставничества в детском коллективе </vt:lpstr>
      <vt:lpstr>Воспитательные мероприятия хора «Лира»</vt:lpstr>
      <vt:lpstr>Хоровой проект Музыкальный мост </vt:lpstr>
      <vt:lpstr>Проект патриотической направленности «Наша память» </vt:lpstr>
      <vt:lpstr>Социально-творческие связи хорового коллектива Лира</vt:lpstr>
      <vt:lpstr>Страница проекта «Стена Памяти»</vt:lpstr>
      <vt:lpstr>Страница проекта «Стена Памяти»</vt:lpstr>
      <vt:lpstr>Внутристудийное наставничество – неотъемлемая часть образовательного процесса Образцового детского коллектива студии компьютерной графики «Вектор»</vt:lpstr>
      <vt:lpstr>Внутристудийное наставничество – неотъемлемая часть образовательного процесса Образцового детского коллектива студии компьютерной графики «Вектор»</vt:lpstr>
      <vt:lpstr>Выпускница студии «Вектор» Влада Лесовая, студентка Инженерной школы одежды, на встрече с учениками студии, проходившей в рамках проекта «Наставничество»</vt:lpstr>
      <vt:lpstr>В студии «Вектор» традиционно проходят мастер-классы для родителей с детьми, где ученики также выступают в качестве наставников</vt:lpstr>
      <vt:lpstr>Творческие работы учащихся студии «Вектор»</vt:lpstr>
      <vt:lpstr>Встреча учащихся студии «Вектор» и учащихся хора «Лира» в рамках проекта Наставничество</vt:lpstr>
      <vt:lpstr>Встреча учащихся студии «Вектор» и учащихся хора «Лира» в рамках проекта Наставничество</vt:lpstr>
      <vt:lpstr>Встреча учащихся студии «Вектор» и учащихся хора «Лира» в рамках проекта Наставничество</vt:lpstr>
      <vt:lpstr>Оформление страничек «Стены памяти»</vt:lpstr>
      <vt:lpstr>Встреча учащихся студии «Вектор» и учащихся хора «Лира» в рамках проекта Наставничество</vt:lpstr>
      <vt:lpstr>Встреча учащихся студии «Вектор» и учащихся хора «Лира» в рамках проекта Наставничество</vt:lpstr>
      <vt:lpstr>Учащиеся коллективов хоровой и компьютерной студий - активные участники акций, мероприятий, выставок и концертов Центра творчества и образования,  посвященных патриотической направленности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sargaeva@gmail.com</cp:lastModifiedBy>
  <cp:revision>328</cp:revision>
  <cp:lastPrinted>2017-03-30T08:39:18Z</cp:lastPrinted>
  <dcterms:created xsi:type="dcterms:W3CDTF">2017-03-23T13:26:11Z</dcterms:created>
  <dcterms:modified xsi:type="dcterms:W3CDTF">2023-03-27T07:28:16Z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